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67" r:id="rId14"/>
    <p:sldId id="268"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B46D8-9535-41E4-A516-B6A37C18FE91}" type="datetimeFigureOut">
              <a:rPr lang="en-US" smtClean="0"/>
              <a:pPr/>
              <a:t>14-Sep-20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7181B-AFED-404D-BD63-FE6F19CFDEC1}" type="slidenum">
              <a:rPr lang="en-US" smtClean="0"/>
              <a:pPr/>
              <a:t>‹#›</a:t>
            </a:fld>
            <a:endParaRPr lang="en-US"/>
          </a:p>
        </p:txBody>
      </p:sp>
    </p:spTree>
    <p:extLst>
      <p:ext uri="{BB962C8B-B14F-4D97-AF65-F5344CB8AC3E}">
        <p14:creationId xmlns:p14="http://schemas.microsoft.com/office/powerpoint/2010/main" val="371439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91D408-0317-4DDC-9213-4910EC4371A2}"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465AC-0B5B-415E-94FD-55A59DB78220}" type="slidenum">
              <a:rPr lang="en-US" smtClean="0"/>
              <a:pPr fontAlgn="base">
                <a:spcBef>
                  <a:spcPct val="0"/>
                </a:spcBef>
                <a:spcAft>
                  <a:spcPct val="0"/>
                </a:spcAft>
                <a:defRPr/>
              </a:pPr>
              <a:t>5</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8"/>
          <p:cNvSpPr>
            <a:spLocks noGrp="1" noChangeArrowheads="1"/>
          </p:cNvSpPr>
          <p:nvPr>
            <p:ph type="sldNum" sz="quarter"/>
          </p:nvPr>
        </p:nvSpPr>
        <p:spPr>
          <a:noFill/>
          <a:ln>
            <a:round/>
            <a:headEnd/>
            <a:tailEnd/>
          </a:ln>
        </p:spPr>
        <p:txBody>
          <a:bodyPr/>
          <a:lstStyle/>
          <a:p>
            <a:fld id="{D0FD844D-9080-41F8-A20B-71D6F97F375C}" type="slidenum">
              <a:rPr lang="en-US" smtClean="0"/>
              <a:pPr/>
              <a:t>6</a:t>
            </a:fld>
            <a:endParaRPr lang="en-US" smtClean="0"/>
          </a:p>
        </p:txBody>
      </p:sp>
      <p:sp>
        <p:nvSpPr>
          <p:cNvPr id="46083"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46084" name="Rectangle 2"/>
          <p:cNvSpPr>
            <a:spLocks noGrp="1" noChangeArrowheads="1"/>
          </p:cNvSpPr>
          <p:nvPr>
            <p:ph type="body" idx="1"/>
          </p:nvPr>
        </p:nvSpPr>
        <p:spPr>
          <a:xfrm>
            <a:off x="686360" y="4342534"/>
            <a:ext cx="5469872" cy="4097193"/>
          </a:xfrm>
          <a:noFill/>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37181B-AFED-404D-BD63-FE6F19CFDEC1}"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14-Sep-20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360training.com/blog/wp-content/uploads/iStock_000019079330Small.jpg"/>
          <p:cNvPicPr>
            <a:picLocks noChangeAspect="1" noChangeArrowheads="1"/>
          </p:cNvPicPr>
          <p:nvPr/>
        </p:nvPicPr>
        <p:blipFill>
          <a:blip r:embed="rId2"/>
          <a:srcRect/>
          <a:stretch>
            <a:fillRect/>
          </a:stretch>
        </p:blipFill>
        <p:spPr bwMode="auto">
          <a:xfrm>
            <a:off x="-304800" y="2133600"/>
            <a:ext cx="5562600" cy="4495800"/>
          </a:xfrm>
          <a:prstGeom prst="rect">
            <a:avLst/>
          </a:prstGeom>
          <a:noFill/>
        </p:spPr>
      </p:pic>
      <p:sp>
        <p:nvSpPr>
          <p:cNvPr id="2" name="Title 1"/>
          <p:cNvSpPr>
            <a:spLocks noGrp="1"/>
          </p:cNvSpPr>
          <p:nvPr>
            <p:ph type="ctrTitle"/>
          </p:nvPr>
        </p:nvSpPr>
        <p:spPr>
          <a:xfrm>
            <a:off x="2590800" y="914400"/>
            <a:ext cx="7772400" cy="1470025"/>
          </a:xfrm>
        </p:spPr>
        <p:txBody>
          <a:bodyPr/>
          <a:lstStyle/>
          <a:p>
            <a:r>
              <a:rPr lang="en-US" sz="3200" dirty="0" smtClean="0"/>
              <a:t>Course Title:</a:t>
            </a:r>
            <a:r>
              <a:rPr lang="en-US" dirty="0" smtClean="0"/>
              <a:t/>
            </a:r>
            <a:br>
              <a:rPr lang="en-US" dirty="0" smtClean="0"/>
            </a:br>
            <a:r>
              <a:rPr lang="en-US" b="1" dirty="0" smtClean="0"/>
              <a:t>Reward Management</a:t>
            </a:r>
            <a:endParaRPr lang="en-US" b="1" dirty="0"/>
          </a:p>
        </p:txBody>
      </p:sp>
      <p:sp>
        <p:nvSpPr>
          <p:cNvPr id="3" name="Subtitle 2"/>
          <p:cNvSpPr>
            <a:spLocks noGrp="1"/>
          </p:cNvSpPr>
          <p:nvPr>
            <p:ph type="subTitle" idx="1"/>
          </p:nvPr>
        </p:nvSpPr>
        <p:spPr>
          <a:xfrm>
            <a:off x="3276600" y="2308225"/>
            <a:ext cx="6400800" cy="1752600"/>
          </a:xfrm>
        </p:spPr>
        <p:txBody>
          <a:bodyPr/>
          <a:lstStyle/>
          <a:p>
            <a:r>
              <a:rPr lang="en-US" sz="2800" dirty="0" smtClean="0"/>
              <a:t>Resource Person </a:t>
            </a:r>
          </a:p>
          <a:p>
            <a:r>
              <a:rPr lang="en-US" sz="4000" b="1" dirty="0"/>
              <a:t>D</a:t>
            </a:r>
            <a:r>
              <a:rPr lang="en-US" sz="4000" b="1" dirty="0" smtClean="0"/>
              <a:t>r</a:t>
            </a:r>
            <a:r>
              <a:rPr lang="en-US" sz="4000" b="1" dirty="0" smtClean="0"/>
              <a:t>. </a:t>
            </a:r>
            <a:r>
              <a:rPr lang="en-US" sz="4000" b="1" dirty="0" err="1" smtClean="0"/>
              <a:t>Saqib</a:t>
            </a:r>
            <a:r>
              <a:rPr lang="en-US" sz="4000" b="1" dirty="0" smtClean="0"/>
              <a:t> </a:t>
            </a:r>
            <a:r>
              <a:rPr lang="en-US" sz="4000" b="1" dirty="0" err="1" smtClean="0"/>
              <a:t>Rehman</a:t>
            </a:r>
            <a:endParaRPr lang="en-US"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Reward System</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err="1" smtClean="0"/>
              <a:t>Areward</a:t>
            </a:r>
            <a:r>
              <a:rPr lang="en-US" dirty="0" smtClean="0"/>
              <a:t> system consists of:</a:t>
            </a:r>
          </a:p>
          <a:p>
            <a:pPr algn="just">
              <a:buNone/>
            </a:pPr>
            <a:r>
              <a:rPr lang="en-US" dirty="0" smtClean="0"/>
              <a:t>	● </a:t>
            </a:r>
            <a:r>
              <a:rPr lang="en-US" b="1" i="1" dirty="0" smtClean="0"/>
              <a:t>Policies</a:t>
            </a:r>
            <a:r>
              <a:rPr lang="en-US" i="1" dirty="0" smtClean="0"/>
              <a:t> that provide guidelines on approaches to managing rewards.</a:t>
            </a:r>
          </a:p>
          <a:p>
            <a:pPr algn="just">
              <a:buNone/>
            </a:pPr>
            <a:r>
              <a:rPr lang="en-US" dirty="0" smtClean="0"/>
              <a:t>	● </a:t>
            </a:r>
            <a:r>
              <a:rPr lang="en-US" b="1" i="1" dirty="0" smtClean="0"/>
              <a:t>Practices</a:t>
            </a:r>
            <a:r>
              <a:rPr lang="en-US" i="1" dirty="0" smtClean="0"/>
              <a:t> that provide financial and non-financial rewards.</a:t>
            </a:r>
          </a:p>
          <a:p>
            <a:pPr algn="just">
              <a:buNone/>
            </a:pPr>
            <a:r>
              <a:rPr lang="en-US" dirty="0" smtClean="0"/>
              <a:t>	● </a:t>
            </a:r>
            <a:r>
              <a:rPr lang="en-US" b="1" i="1" dirty="0" smtClean="0"/>
              <a:t>Processes</a:t>
            </a:r>
            <a:r>
              <a:rPr lang="en-US" i="1" dirty="0" smtClean="0"/>
              <a:t> concerned with evaluating the relative size of jobs (job evaluation) and </a:t>
            </a:r>
            <a:r>
              <a:rPr lang="en-US" dirty="0" smtClean="0"/>
              <a:t>assessing individual performance (performance management).</a:t>
            </a:r>
          </a:p>
          <a:p>
            <a:pPr algn="just">
              <a:buNone/>
            </a:pPr>
            <a:r>
              <a:rPr lang="en-US" dirty="0" smtClean="0"/>
              <a:t>	● </a:t>
            </a:r>
            <a:r>
              <a:rPr lang="en-US" b="1" i="1" dirty="0" smtClean="0"/>
              <a:t>Procedures</a:t>
            </a:r>
            <a:r>
              <a:rPr lang="en-US" i="1" dirty="0" smtClean="0"/>
              <a:t> operated in order to maintain the system and to ensure that it operates</a:t>
            </a:r>
            <a:r>
              <a:rPr lang="en-US" dirty="0" smtClean="0"/>
              <a:t>	efficiently and flexibly and provides value for money.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of Rewards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i="1" dirty="0" smtClean="0"/>
              <a:t>	Distributive justice</a:t>
            </a:r>
          </a:p>
          <a:p>
            <a:pPr algn="just"/>
            <a:r>
              <a:rPr lang="en-US" dirty="0" smtClean="0"/>
              <a:t>As defined by </a:t>
            </a:r>
            <a:r>
              <a:rPr lang="en-US" dirty="0" err="1" smtClean="0"/>
              <a:t>Leventhal</a:t>
            </a:r>
            <a:r>
              <a:rPr lang="en-US" dirty="0" smtClean="0"/>
              <a:t> (1), distributive justice refers to how rewards are provided to people. They will feel that they have been treated justly if they believe that the rewards have been distributed in accordance with the value of their contribution, that they receive what was promised to them and that they get what they need.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of Rewards</a:t>
            </a:r>
            <a:endParaRPr lang="en-US" dirty="0"/>
          </a:p>
        </p:txBody>
      </p:sp>
      <p:sp>
        <p:nvSpPr>
          <p:cNvPr id="3" name="Content Placeholder 2"/>
          <p:cNvSpPr>
            <a:spLocks noGrp="1"/>
          </p:cNvSpPr>
          <p:nvPr>
            <p:ph idx="1"/>
          </p:nvPr>
        </p:nvSpPr>
        <p:spPr>
          <a:xfrm>
            <a:off x="457200" y="1265237"/>
            <a:ext cx="4800600" cy="4525963"/>
          </a:xfrm>
        </p:spPr>
        <p:txBody>
          <a:bodyPr>
            <a:normAutofit/>
          </a:bodyPr>
          <a:lstStyle/>
          <a:p>
            <a:pPr algn="just">
              <a:buNone/>
            </a:pPr>
            <a:r>
              <a:rPr lang="en-US" i="1" dirty="0" smtClean="0"/>
              <a:t>	Procedural justice</a:t>
            </a:r>
          </a:p>
          <a:p>
            <a:pPr algn="just"/>
            <a:r>
              <a:rPr lang="en-US" dirty="0" smtClean="0"/>
              <a:t>Procedural justice refers to the ways in which managerial decisions are made and reward policies are put into practice.</a:t>
            </a:r>
            <a:endParaRPr lang="en-US" dirty="0"/>
          </a:p>
        </p:txBody>
      </p:sp>
      <p:pic>
        <p:nvPicPr>
          <p:cNvPr id="7170" name="Picture 2" descr="http://www.dialogbild.de/files/image/Referenzen/wilo/Freisteller_reward-management.png"/>
          <p:cNvPicPr>
            <a:picLocks noChangeAspect="1" noChangeArrowheads="1"/>
          </p:cNvPicPr>
          <p:nvPr/>
        </p:nvPicPr>
        <p:blipFill>
          <a:blip r:embed="rId2"/>
          <a:srcRect/>
          <a:stretch>
            <a:fillRect/>
          </a:stretch>
        </p:blipFill>
        <p:spPr bwMode="auto">
          <a:xfrm>
            <a:off x="4781550" y="1295400"/>
            <a:ext cx="4286250" cy="49149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of Rewards</a:t>
            </a:r>
            <a:endParaRPr lang="en-US" dirty="0"/>
          </a:p>
        </p:txBody>
      </p:sp>
      <p:sp>
        <p:nvSpPr>
          <p:cNvPr id="3" name="Content Placeholder 2"/>
          <p:cNvSpPr>
            <a:spLocks noGrp="1"/>
          </p:cNvSpPr>
          <p:nvPr>
            <p:ph idx="1"/>
          </p:nvPr>
        </p:nvSpPr>
        <p:spPr>
          <a:xfrm>
            <a:off x="457200" y="1600200"/>
            <a:ext cx="5638800" cy="4525963"/>
          </a:xfrm>
        </p:spPr>
        <p:txBody>
          <a:bodyPr>
            <a:normAutofit fontScale="92500" lnSpcReduction="10000"/>
          </a:bodyPr>
          <a:lstStyle/>
          <a:p>
            <a:pPr algn="just">
              <a:buNone/>
            </a:pPr>
            <a:r>
              <a:rPr lang="en-US" i="1" dirty="0" smtClean="0"/>
              <a:t>	Fairness</a:t>
            </a:r>
          </a:p>
          <a:p>
            <a:pPr algn="just"/>
            <a:r>
              <a:rPr lang="en-US" dirty="0" smtClean="0"/>
              <a:t>A fair reward system is one that operates in accordance with the principles of distributive and procedural justice. It also conforms to the ‘felt-fair’ principle formulated by Eliot </a:t>
            </a:r>
            <a:r>
              <a:rPr lang="en-US" dirty="0" err="1" smtClean="0"/>
              <a:t>Jaques</a:t>
            </a:r>
            <a:r>
              <a:rPr lang="en-US" dirty="0" smtClean="0"/>
              <a:t>. This states that pay systems will be fair if they are felt to be fair.</a:t>
            </a:r>
            <a:endParaRPr lang="en-US" dirty="0"/>
          </a:p>
        </p:txBody>
      </p:sp>
      <p:pic>
        <p:nvPicPr>
          <p:cNvPr id="6146" name="Picture 2" descr="http://www.personneltoday.com/hr/assets/getAsset.aspx?ItemID=7480"/>
          <p:cNvPicPr>
            <a:picLocks noChangeAspect="1" noChangeArrowheads="1"/>
          </p:cNvPicPr>
          <p:nvPr/>
        </p:nvPicPr>
        <p:blipFill>
          <a:blip r:embed="rId2"/>
          <a:srcRect/>
          <a:stretch>
            <a:fillRect/>
          </a:stretch>
        </p:blipFill>
        <p:spPr bwMode="auto">
          <a:xfrm>
            <a:off x="6019800" y="2743200"/>
            <a:ext cx="2857500" cy="2857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of Rewards</a:t>
            </a:r>
            <a:endParaRPr lang="en-US" dirty="0"/>
          </a:p>
        </p:txBody>
      </p:sp>
      <p:sp>
        <p:nvSpPr>
          <p:cNvPr id="3" name="Content Placeholder 2"/>
          <p:cNvSpPr>
            <a:spLocks noGrp="1"/>
          </p:cNvSpPr>
          <p:nvPr>
            <p:ph idx="1"/>
          </p:nvPr>
        </p:nvSpPr>
        <p:spPr>
          <a:xfrm>
            <a:off x="457200" y="1600200"/>
            <a:ext cx="4572000" cy="4525963"/>
          </a:xfrm>
        </p:spPr>
        <p:txBody>
          <a:bodyPr>
            <a:normAutofit fontScale="85000" lnSpcReduction="20000"/>
          </a:bodyPr>
          <a:lstStyle/>
          <a:p>
            <a:pPr algn="just">
              <a:buNone/>
            </a:pPr>
            <a:r>
              <a:rPr lang="en-US" i="1" dirty="0" smtClean="0"/>
              <a:t>	Equity</a:t>
            </a:r>
          </a:p>
          <a:p>
            <a:pPr algn="just"/>
            <a:r>
              <a:rPr lang="en-US" dirty="0" smtClean="0"/>
              <a:t>Equity is achieved when people are rewarded appropriately in relation to others within the organization. Equitable reward processes ensure that relativities between jobs are measured as objectively as possible and that equal pay is provided for work of equal value.</a:t>
            </a:r>
            <a:endParaRPr lang="en-US" dirty="0"/>
          </a:p>
        </p:txBody>
      </p:sp>
      <p:pic>
        <p:nvPicPr>
          <p:cNvPr id="5122" name="Picture 2" descr="https://hrinsider.ca/wp-content/uploads/2012/09/What-is-Compensation-Management.jpg"/>
          <p:cNvPicPr>
            <a:picLocks noChangeAspect="1" noChangeArrowheads="1"/>
          </p:cNvPicPr>
          <p:nvPr/>
        </p:nvPicPr>
        <p:blipFill>
          <a:blip r:embed="rId2"/>
          <a:srcRect/>
          <a:stretch>
            <a:fillRect/>
          </a:stretch>
        </p:blipFill>
        <p:spPr bwMode="auto">
          <a:xfrm>
            <a:off x="5029200" y="1600200"/>
            <a:ext cx="4114800" cy="4419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of Rewards</a:t>
            </a:r>
            <a:endParaRPr lang="en-US" dirty="0"/>
          </a:p>
        </p:txBody>
      </p:sp>
      <p:sp>
        <p:nvSpPr>
          <p:cNvPr id="3" name="Content Placeholder 2"/>
          <p:cNvSpPr>
            <a:spLocks noGrp="1"/>
          </p:cNvSpPr>
          <p:nvPr>
            <p:ph idx="1"/>
          </p:nvPr>
        </p:nvSpPr>
        <p:spPr>
          <a:xfrm>
            <a:off x="457200" y="1600200"/>
            <a:ext cx="4191000" cy="4525963"/>
          </a:xfrm>
        </p:spPr>
        <p:txBody>
          <a:bodyPr>
            <a:normAutofit fontScale="85000" lnSpcReduction="20000"/>
          </a:bodyPr>
          <a:lstStyle/>
          <a:p>
            <a:pPr algn="just">
              <a:buNone/>
            </a:pPr>
            <a:r>
              <a:rPr lang="en-US" i="1" dirty="0" smtClean="0"/>
              <a:t>	Consistency</a:t>
            </a:r>
          </a:p>
          <a:p>
            <a:pPr algn="just"/>
            <a:r>
              <a:rPr lang="en-US" dirty="0" smtClean="0"/>
              <a:t>A consistent approach to reward management means that decisions on pay do not vary arbitrarily – without due cause – between different people or at different times. They do not deviate irrationally from what would generally be regarded as fair and Equitable. </a:t>
            </a:r>
            <a:endParaRPr lang="en-US" dirty="0"/>
          </a:p>
        </p:txBody>
      </p:sp>
      <p:pic>
        <p:nvPicPr>
          <p:cNvPr id="4098" name="Picture 2" descr="http://www.cipd.co.uk/binaries/girl3.gif"/>
          <p:cNvPicPr>
            <a:picLocks noChangeAspect="1" noChangeArrowheads="1"/>
          </p:cNvPicPr>
          <p:nvPr/>
        </p:nvPicPr>
        <p:blipFill>
          <a:blip r:embed="rId2"/>
          <a:srcRect/>
          <a:stretch>
            <a:fillRect/>
          </a:stretch>
        </p:blipFill>
        <p:spPr bwMode="auto">
          <a:xfrm>
            <a:off x="4897297" y="1905000"/>
            <a:ext cx="3972908" cy="2667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of Rewards</a:t>
            </a:r>
            <a:endParaRPr lang="en-US" dirty="0"/>
          </a:p>
        </p:txBody>
      </p:sp>
      <p:sp>
        <p:nvSpPr>
          <p:cNvPr id="3" name="Content Placeholder 2"/>
          <p:cNvSpPr>
            <a:spLocks noGrp="1"/>
          </p:cNvSpPr>
          <p:nvPr>
            <p:ph idx="1"/>
          </p:nvPr>
        </p:nvSpPr>
        <p:spPr>
          <a:xfrm>
            <a:off x="457200" y="1600200"/>
            <a:ext cx="3657600" cy="4525963"/>
          </a:xfrm>
        </p:spPr>
        <p:txBody>
          <a:bodyPr>
            <a:normAutofit fontScale="77500" lnSpcReduction="20000"/>
          </a:bodyPr>
          <a:lstStyle/>
          <a:p>
            <a:pPr algn="just">
              <a:buNone/>
            </a:pPr>
            <a:r>
              <a:rPr lang="en-US" i="1" dirty="0" smtClean="0"/>
              <a:t>	Transparency</a:t>
            </a:r>
          </a:p>
          <a:p>
            <a:pPr algn="just"/>
            <a:r>
              <a:rPr lang="en-US" dirty="0" smtClean="0"/>
              <a:t>Transparency exists when people understand how reward processes function and how they are affected by them. The reasons for pay decisions are explained at the time they are made. Employees have a voice in the development of reward policies and practices.</a:t>
            </a:r>
            <a:endParaRPr lang="en-US" dirty="0"/>
          </a:p>
        </p:txBody>
      </p:sp>
      <p:pic>
        <p:nvPicPr>
          <p:cNvPr id="3074" name="Picture 2" descr="http://www.innovationmanagement.se/wp-content/uploads/2012/06/crowdsourcing_risks_and_rewards.jpg"/>
          <p:cNvPicPr>
            <a:picLocks noChangeAspect="1" noChangeArrowheads="1"/>
          </p:cNvPicPr>
          <p:nvPr/>
        </p:nvPicPr>
        <p:blipFill>
          <a:blip r:embed="rId2"/>
          <a:srcRect/>
          <a:stretch>
            <a:fillRect/>
          </a:stretch>
        </p:blipFill>
        <p:spPr bwMode="auto">
          <a:xfrm>
            <a:off x="4173682" y="1905000"/>
            <a:ext cx="4779818" cy="3581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Considerations of Rewards</a:t>
            </a:r>
            <a:endParaRPr lang="en-US" dirty="0"/>
          </a:p>
        </p:txBody>
      </p:sp>
      <p:sp>
        <p:nvSpPr>
          <p:cNvPr id="3" name="Content Placeholder 2"/>
          <p:cNvSpPr>
            <a:spLocks noGrp="1"/>
          </p:cNvSpPr>
          <p:nvPr>
            <p:ph idx="1"/>
          </p:nvPr>
        </p:nvSpPr>
        <p:spPr>
          <a:xfrm>
            <a:off x="457200" y="731837"/>
            <a:ext cx="8229600" cy="4525963"/>
          </a:xfrm>
        </p:spPr>
        <p:txBody>
          <a:bodyPr>
            <a:noAutofit/>
          </a:bodyPr>
          <a:lstStyle/>
          <a:p>
            <a:pPr algn="just">
              <a:buNone/>
            </a:pPr>
            <a:r>
              <a:rPr lang="en-US" sz="2200" i="1" dirty="0" smtClean="0"/>
              <a:t>	</a:t>
            </a:r>
            <a:r>
              <a:rPr lang="en-US" sz="2200" b="1" i="1" dirty="0" smtClean="0"/>
              <a:t>Strategic alignment</a:t>
            </a:r>
          </a:p>
          <a:p>
            <a:pPr algn="just"/>
            <a:r>
              <a:rPr lang="en-US" sz="2200" dirty="0" smtClean="0"/>
              <a:t>The strategic alignment of reward practices ensures that reward initiatives are planned by reference to the requirements of the business strategy and are designed to support the achievement of business goals.</a:t>
            </a:r>
          </a:p>
          <a:p>
            <a:pPr algn="just">
              <a:buNone/>
            </a:pPr>
            <a:r>
              <a:rPr lang="en-US" sz="2200" i="1" dirty="0" smtClean="0"/>
              <a:t>	</a:t>
            </a:r>
            <a:r>
              <a:rPr lang="en-US" sz="2200" b="1" i="1" dirty="0" smtClean="0"/>
              <a:t>Contextual and culture fit</a:t>
            </a:r>
          </a:p>
          <a:p>
            <a:pPr algn="just"/>
            <a:r>
              <a:rPr lang="en-US" sz="2200" dirty="0" smtClean="0"/>
              <a:t>The design of reward processes should be governed by the context (the characteristics of the organization, its business strategy and the type of employees) and the organization’s culture (its values and </a:t>
            </a:r>
            <a:r>
              <a:rPr lang="en-US" sz="2200" dirty="0" err="1" smtClean="0"/>
              <a:t>behavioural</a:t>
            </a:r>
            <a:r>
              <a:rPr lang="en-US" sz="2200" dirty="0" smtClean="0"/>
              <a:t> norms). Account should be taken of good practice elsewhere, but this should not be regarded as best practice, </a:t>
            </a:r>
            <a:r>
              <a:rPr lang="en-US" sz="2200" dirty="0" err="1" smtClean="0"/>
              <a:t>ie</a:t>
            </a:r>
            <a:r>
              <a:rPr lang="en-US" sz="2200" dirty="0" smtClean="0"/>
              <a:t> universally applicable. Best fit is more important than best practice.</a:t>
            </a:r>
          </a:p>
          <a:p>
            <a:pPr algn="just">
              <a:buNone/>
            </a:pPr>
            <a:r>
              <a:rPr lang="en-US" sz="2200" i="1" dirty="0" smtClean="0"/>
              <a:t>	</a:t>
            </a:r>
            <a:r>
              <a:rPr lang="en-US" sz="2200" b="1" i="1" dirty="0" smtClean="0"/>
              <a:t>Fit for purpose</a:t>
            </a:r>
          </a:p>
          <a:p>
            <a:pPr algn="just"/>
            <a:r>
              <a:rPr lang="en-US" sz="2200" dirty="0" smtClean="0"/>
              <a:t>The formulation of reward strategy and the design of the reward system should be based on an understanding of the objectives of reward management and should be developed to achieve that purpose.</a:t>
            </a:r>
            <a:endParaRPr 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Considerations of Rewards</a:t>
            </a:r>
            <a:endParaRPr lang="en-US" dirty="0"/>
          </a:p>
        </p:txBody>
      </p:sp>
      <p:sp>
        <p:nvSpPr>
          <p:cNvPr id="3" name="Content Placeholder 2"/>
          <p:cNvSpPr>
            <a:spLocks noGrp="1"/>
          </p:cNvSpPr>
          <p:nvPr>
            <p:ph idx="1"/>
          </p:nvPr>
        </p:nvSpPr>
        <p:spPr>
          <a:xfrm>
            <a:off x="457200" y="731837"/>
            <a:ext cx="8229600" cy="4525963"/>
          </a:xfrm>
        </p:spPr>
        <p:txBody>
          <a:bodyPr>
            <a:noAutofit/>
          </a:bodyPr>
          <a:lstStyle/>
          <a:p>
            <a:pPr algn="just">
              <a:buNone/>
            </a:pPr>
            <a:r>
              <a:rPr lang="en-US" sz="2200" i="1" dirty="0" smtClean="0"/>
              <a:t>	</a:t>
            </a:r>
            <a:r>
              <a:rPr lang="en-US" sz="2200" b="1" i="1" dirty="0" smtClean="0"/>
              <a:t>Strategic alignment</a:t>
            </a:r>
          </a:p>
          <a:p>
            <a:pPr algn="just"/>
            <a:r>
              <a:rPr lang="en-US" sz="2200" dirty="0" smtClean="0"/>
              <a:t>The strategic alignment of reward practices ensures that reward initiatives are planned by reference to the requirements of the business strategy and are designed to support the achievement of business goals.</a:t>
            </a:r>
          </a:p>
          <a:p>
            <a:pPr algn="just">
              <a:buNone/>
            </a:pPr>
            <a:r>
              <a:rPr lang="en-US" sz="2200" i="1" dirty="0" smtClean="0"/>
              <a:t>	</a:t>
            </a:r>
            <a:r>
              <a:rPr lang="en-US" sz="2200" b="1" i="1" dirty="0" smtClean="0"/>
              <a:t>Contextual and culture fit</a:t>
            </a:r>
          </a:p>
          <a:p>
            <a:pPr algn="just"/>
            <a:r>
              <a:rPr lang="en-US" sz="2200" dirty="0" smtClean="0"/>
              <a:t>The design of reward processes should be governed by the context (the characteristics of the organization, its business strategy and the type of employees) and the organization’s culture (its values and </a:t>
            </a:r>
            <a:r>
              <a:rPr lang="en-US" sz="2200" dirty="0" err="1" smtClean="0"/>
              <a:t>behavioural</a:t>
            </a:r>
            <a:r>
              <a:rPr lang="en-US" sz="2200" dirty="0" smtClean="0"/>
              <a:t> norms). Account should be taken of good practice elsewhere, but this should not be regarded as best practice, </a:t>
            </a:r>
            <a:r>
              <a:rPr lang="en-US" sz="2200" dirty="0" err="1" smtClean="0"/>
              <a:t>ie</a:t>
            </a:r>
            <a:r>
              <a:rPr lang="en-US" sz="2200" dirty="0" smtClean="0"/>
              <a:t> universally applicable. Best fit is more important than best practice.</a:t>
            </a:r>
          </a:p>
          <a:p>
            <a:pPr algn="just">
              <a:buNone/>
            </a:pPr>
            <a:r>
              <a:rPr lang="en-US" sz="2200" i="1" dirty="0" smtClean="0"/>
              <a:t>	</a:t>
            </a:r>
            <a:r>
              <a:rPr lang="en-US" sz="2200" b="1" i="1" dirty="0" smtClean="0"/>
              <a:t>Fit for purpose</a:t>
            </a:r>
          </a:p>
          <a:p>
            <a:pPr algn="just"/>
            <a:r>
              <a:rPr lang="en-US" sz="2200" dirty="0" smtClean="0"/>
              <a:t>The formulation of reward strategy and the design of the reward system should be based on an understanding of the objectives of reward management and should be developed to achieve that purpose.</a:t>
            </a: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Plan</a:t>
            </a:r>
            <a:endParaRPr lang="en-US" dirty="0"/>
          </a:p>
        </p:txBody>
      </p:sp>
      <p:sp>
        <p:nvSpPr>
          <p:cNvPr id="3" name="Content Placeholder 2"/>
          <p:cNvSpPr>
            <a:spLocks noGrp="1"/>
          </p:cNvSpPr>
          <p:nvPr>
            <p:ph sz="half" idx="1"/>
          </p:nvPr>
        </p:nvSpPr>
        <p:spPr/>
        <p:txBody>
          <a:bodyPr/>
          <a:lstStyle/>
          <a:p>
            <a:pPr lvl="1"/>
            <a:r>
              <a:rPr lang="en-US" dirty="0" smtClean="0"/>
              <a:t>First Half</a:t>
            </a:r>
          </a:p>
          <a:p>
            <a:endParaRPr lang="en-US" dirty="0" smtClean="0"/>
          </a:p>
          <a:p>
            <a:endParaRPr lang="en-US" dirty="0" smtClean="0"/>
          </a:p>
          <a:p>
            <a:r>
              <a:rPr lang="en-US" dirty="0" smtClean="0"/>
              <a:t>An Overview of HRM</a:t>
            </a:r>
            <a:endParaRPr lang="en-US" dirty="0"/>
          </a:p>
        </p:txBody>
      </p:sp>
      <p:sp>
        <p:nvSpPr>
          <p:cNvPr id="4" name="Content Placeholder 3"/>
          <p:cNvSpPr>
            <a:spLocks noGrp="1"/>
          </p:cNvSpPr>
          <p:nvPr>
            <p:ph sz="half" idx="2"/>
          </p:nvPr>
        </p:nvSpPr>
        <p:spPr/>
        <p:txBody>
          <a:bodyPr/>
          <a:lstStyle/>
          <a:p>
            <a:pPr lvl="1"/>
            <a:r>
              <a:rPr lang="en-US" dirty="0" smtClean="0"/>
              <a:t>Second Half</a:t>
            </a:r>
          </a:p>
          <a:p>
            <a:endParaRPr lang="en-US" dirty="0" smtClean="0"/>
          </a:p>
          <a:p>
            <a:endParaRPr lang="en-US" dirty="0" smtClean="0"/>
          </a:p>
          <a:p>
            <a:r>
              <a:rPr lang="en-US" dirty="0" smtClean="0"/>
              <a:t>Fundamentals of </a:t>
            </a:r>
          </a:p>
          <a:p>
            <a:pPr>
              <a:buNone/>
            </a:pPr>
            <a:r>
              <a:rPr lang="en-US" dirty="0" smtClean="0"/>
              <a:t>	Reward Management</a:t>
            </a:r>
          </a:p>
          <a:p>
            <a:endParaRPr lang="en-US" dirty="0"/>
          </a:p>
        </p:txBody>
      </p:sp>
      <p:pic>
        <p:nvPicPr>
          <p:cNvPr id="1027" name="Picture 3"/>
          <p:cNvPicPr>
            <a:picLocks noChangeAspect="1" noChangeArrowheads="1"/>
          </p:cNvPicPr>
          <p:nvPr/>
        </p:nvPicPr>
        <p:blipFill>
          <a:blip r:embed="rId2"/>
          <a:srcRect/>
          <a:stretch>
            <a:fillRect/>
          </a:stretch>
        </p:blipFill>
        <p:spPr bwMode="auto">
          <a:xfrm>
            <a:off x="552717" y="3712837"/>
            <a:ext cx="3257283" cy="2916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eaLnBrk="1" hangingPunct="1"/>
            <a:r>
              <a:rPr lang="en-US" altLang="en-US" dirty="0" smtClean="0"/>
              <a:t>Human Resource Management</a:t>
            </a:r>
          </a:p>
        </p:txBody>
      </p:sp>
      <p:sp>
        <p:nvSpPr>
          <p:cNvPr id="15363" name="Rectangle 3"/>
          <p:cNvSpPr>
            <a:spLocks noGrp="1" noChangeArrowheads="1"/>
          </p:cNvSpPr>
          <p:nvPr>
            <p:ph type="body" idx="1"/>
          </p:nvPr>
        </p:nvSpPr>
        <p:spPr>
          <a:xfrm>
            <a:off x="427038" y="990600"/>
            <a:ext cx="8716962" cy="4613275"/>
          </a:xfrm>
        </p:spPr>
        <p:txBody>
          <a:bodyPr/>
          <a:lstStyle/>
          <a:p>
            <a:pPr eaLnBrk="1" hangingPunct="1"/>
            <a:r>
              <a:rPr lang="en-GB" altLang="en-US" smtClean="0"/>
              <a:t>“HRM is the function performed in organizations that facilitates the most effective use of people to achieve organizational and individual goals.”</a:t>
            </a:r>
          </a:p>
          <a:p>
            <a:pPr lvl="1" eaLnBrk="1" hangingPunct="1"/>
            <a:r>
              <a:rPr lang="en-GB" altLang="en-US" smtClean="0"/>
              <a:t>Ivancevich and Glueck</a:t>
            </a:r>
          </a:p>
          <a:p>
            <a:pPr eaLnBrk="1" hangingPunct="1"/>
            <a:endParaRPr lang="en-US" altLang="en-US" smtClean="0"/>
          </a:p>
        </p:txBody>
      </p:sp>
      <p:pic>
        <p:nvPicPr>
          <p:cNvPr id="15364" name="Picture 4" descr="j0433139"/>
          <p:cNvPicPr>
            <a:picLocks noChangeAspect="1" noChangeArrowheads="1"/>
          </p:cNvPicPr>
          <p:nvPr/>
        </p:nvPicPr>
        <p:blipFill>
          <a:blip r:embed="rId3"/>
          <a:srcRect/>
          <a:stretch>
            <a:fillRect/>
          </a:stretch>
        </p:blipFill>
        <p:spPr bwMode="auto">
          <a:xfrm>
            <a:off x="2057400" y="3581400"/>
            <a:ext cx="5257800" cy="309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p:nvPr>
        </p:nvSpPr>
        <p:spPr/>
        <p:txBody>
          <a:bodyPr/>
          <a:lstStyle/>
          <a:p>
            <a:pPr eaLnBrk="1" hangingPunct="1"/>
            <a:r>
              <a:rPr lang="en-US" smtClean="0"/>
              <a:t>Hard and Soft HRM</a:t>
            </a:r>
            <a:endParaRPr lang="en-GB" smtClean="0"/>
          </a:p>
        </p:txBody>
      </p:sp>
      <p:sp>
        <p:nvSpPr>
          <p:cNvPr id="3" name="Tartalom helye 2"/>
          <p:cNvSpPr>
            <a:spLocks noGrp="1"/>
          </p:cNvSpPr>
          <p:nvPr>
            <p:ph idx="1"/>
          </p:nvPr>
        </p:nvSpPr>
        <p:spPr/>
        <p:txBody>
          <a:bodyPr>
            <a:normAutofit/>
          </a:bodyPr>
          <a:lstStyle/>
          <a:p>
            <a:pPr eaLnBrk="1" hangingPunct="1">
              <a:lnSpc>
                <a:spcPct val="80000"/>
              </a:lnSpc>
              <a:buFont typeface="Arial" charset="0"/>
              <a:buNone/>
            </a:pPr>
            <a:r>
              <a:rPr lang="en-US" sz="2700" b="1" smtClean="0"/>
              <a:t>Hard (instrumental) HRM approach:</a:t>
            </a:r>
            <a:endParaRPr lang="en-US" sz="2200" smtClean="0"/>
          </a:p>
          <a:p>
            <a:pPr eaLnBrk="1" hangingPunct="1">
              <a:lnSpc>
                <a:spcPct val="80000"/>
              </a:lnSpc>
            </a:pPr>
            <a:r>
              <a:rPr lang="en-US" sz="2200" smtClean="0"/>
              <a:t>employees are viewed as a passive factor of production, an expense</a:t>
            </a:r>
          </a:p>
          <a:p>
            <a:pPr eaLnBrk="1" hangingPunct="1">
              <a:lnSpc>
                <a:spcPct val="80000"/>
              </a:lnSpc>
            </a:pPr>
            <a:r>
              <a:rPr lang="en-US" sz="2200" smtClean="0"/>
              <a:t>employees can be easily replaced and seen as disposable.</a:t>
            </a:r>
          </a:p>
          <a:p>
            <a:pPr eaLnBrk="1" hangingPunct="1">
              <a:lnSpc>
                <a:spcPct val="80000"/>
              </a:lnSpc>
            </a:pPr>
            <a:r>
              <a:rPr lang="en-US" sz="2200" smtClean="0"/>
              <a:t>Strategic, quantitative aspects of managing HRM as an economic factor</a:t>
            </a:r>
          </a:p>
          <a:p>
            <a:pPr eaLnBrk="1" hangingPunct="1">
              <a:lnSpc>
                <a:spcPct val="80000"/>
              </a:lnSpc>
            </a:pPr>
            <a:endParaRPr lang="en-US" sz="2200" smtClean="0"/>
          </a:p>
          <a:p>
            <a:pPr eaLnBrk="1" hangingPunct="1">
              <a:lnSpc>
                <a:spcPct val="80000"/>
              </a:lnSpc>
              <a:buFont typeface="Arial" charset="0"/>
              <a:buNone/>
            </a:pPr>
            <a:r>
              <a:rPr lang="en-US" sz="2700" b="1" smtClean="0"/>
              <a:t>Soft (humanistic) HRM approach:</a:t>
            </a:r>
          </a:p>
          <a:p>
            <a:pPr eaLnBrk="1" hangingPunct="1">
              <a:lnSpc>
                <a:spcPct val="80000"/>
              </a:lnSpc>
            </a:pPr>
            <a:r>
              <a:rPr lang="en-US" sz="2200" smtClean="0"/>
              <a:t>stresses active employee participation </a:t>
            </a:r>
          </a:p>
          <a:p>
            <a:pPr eaLnBrk="1" hangingPunct="1">
              <a:lnSpc>
                <a:spcPct val="80000"/>
              </a:lnSpc>
            </a:pPr>
            <a:r>
              <a:rPr lang="en-US" sz="2200" smtClean="0"/>
              <a:t>gains employee commitment, adaptability and contribution of their competences to achievement of organizational goals</a:t>
            </a:r>
          </a:p>
          <a:p>
            <a:pPr eaLnBrk="1" hangingPunct="1">
              <a:lnSpc>
                <a:spcPct val="80000"/>
              </a:lnSpc>
            </a:pPr>
            <a:r>
              <a:rPr lang="en-US" sz="2200" smtClean="0"/>
              <a:t>employees are valued as assets</a:t>
            </a:r>
          </a:p>
          <a:p>
            <a:pPr eaLnBrk="1" hangingPunct="1">
              <a:lnSpc>
                <a:spcPct val="80000"/>
              </a:lnSpc>
            </a:pPr>
            <a:r>
              <a:rPr lang="hu-HU" sz="2200" smtClean="0"/>
              <a:t>e</a:t>
            </a:r>
            <a:r>
              <a:rPr lang="en-US" sz="2200" smtClean="0"/>
              <a:t>mphasizing communication, motivation and leadership</a:t>
            </a:r>
            <a:endParaRPr lang="en-GB" sz="2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74638"/>
            <a:ext cx="8759825" cy="1143000"/>
          </a:xfrm>
        </p:spPr>
        <p:txBody>
          <a:bodyPr rtlCol="0">
            <a:normAutofit fontScale="90000"/>
          </a:bodyPr>
          <a:lstStyle/>
          <a:p>
            <a:pPr eaLnBrk="1" fontAlgn="auto" hangingPunct="1">
              <a:spcAft>
                <a:spcPts val="0"/>
              </a:spcAft>
              <a:defRPr/>
            </a:pPr>
            <a:r>
              <a:rPr lang="hu-HU" sz="3600" b="1" smtClean="0"/>
              <a:t>The link between HRM and firm performance</a:t>
            </a:r>
          </a:p>
        </p:txBody>
      </p:sp>
      <p:pic>
        <p:nvPicPr>
          <p:cNvPr id="16387" name="Picture 4"/>
          <p:cNvPicPr>
            <a:picLocks noChangeAspect="1" noChangeArrowheads="1"/>
          </p:cNvPicPr>
          <p:nvPr/>
        </p:nvPicPr>
        <p:blipFill>
          <a:blip r:embed="rId3"/>
          <a:srcRect/>
          <a:stretch>
            <a:fillRect/>
          </a:stretch>
        </p:blipFill>
        <p:spPr bwMode="auto">
          <a:xfrm>
            <a:off x="577850" y="1773238"/>
            <a:ext cx="8223250" cy="3810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715962"/>
          </a:xfrm>
        </p:spPr>
        <p:txBody>
          <a:bodyPr/>
          <a:lstStyle/>
          <a:p>
            <a:pPr algn="ct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smtClean="0">
                <a:latin typeface="Arial" charset="0"/>
              </a:rPr>
              <a:t>HRM Activities</a:t>
            </a:r>
          </a:p>
        </p:txBody>
      </p:sp>
      <p:sp>
        <p:nvSpPr>
          <p:cNvPr id="14339" name="Text Box 2"/>
          <p:cNvSpPr txBox="1">
            <a:spLocks noChangeArrowheads="1"/>
          </p:cNvSpPr>
          <p:nvPr/>
        </p:nvSpPr>
        <p:spPr bwMode="auto">
          <a:xfrm>
            <a:off x="304800" y="838200"/>
            <a:ext cx="8229600" cy="6134100"/>
          </a:xfrm>
          <a:prstGeom prst="rect">
            <a:avLst/>
          </a:prstGeom>
          <a:noFill/>
          <a:ln w="9525">
            <a:noFill/>
            <a:round/>
            <a:headEnd/>
            <a:tailEnd/>
          </a:ln>
        </p:spPr>
        <p:txBody>
          <a:bodyPr tIns="91440"/>
          <a:lstStyle/>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a:solidFill>
                  <a:srgbClr val="000000"/>
                </a:solidFill>
              </a:rPr>
              <a:t>HR Planning</a:t>
            </a: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a:solidFill>
                  <a:srgbClr val="000000"/>
                </a:solidFill>
              </a:rPr>
              <a:t>Job Analysis and Design</a:t>
            </a: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a:solidFill>
                  <a:srgbClr val="000000"/>
                </a:solidFill>
              </a:rPr>
              <a:t>Recruitment and Selection</a:t>
            </a: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a:solidFill>
                  <a:srgbClr val="000000"/>
                </a:solidFill>
              </a:rPr>
              <a:t>Training and Development</a:t>
            </a: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smtClean="0">
                <a:solidFill>
                  <a:srgbClr val="000000"/>
                </a:solidFill>
              </a:rPr>
              <a:t>Compensation &amp; Remuneration</a:t>
            </a: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smtClean="0">
                <a:solidFill>
                  <a:srgbClr val="000000"/>
                </a:solidFill>
              </a:rPr>
              <a:t>Performance Management</a:t>
            </a: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smtClean="0">
                <a:solidFill>
                  <a:srgbClr val="000000"/>
                </a:solidFill>
              </a:rPr>
              <a:t>Rewards Management</a:t>
            </a: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smtClean="0">
                <a:solidFill>
                  <a:srgbClr val="000000"/>
                </a:solidFill>
              </a:rPr>
              <a:t>Career Development</a:t>
            </a:r>
            <a:endParaRPr lang="en-US" sz="2000" b="1" dirty="0">
              <a:solidFill>
                <a:srgbClr val="000000"/>
              </a:solidFill>
            </a:endParaRP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a:solidFill>
                  <a:srgbClr val="000000"/>
                </a:solidFill>
              </a:rPr>
              <a:t>Welfare</a:t>
            </a: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a:solidFill>
                  <a:srgbClr val="000000"/>
                </a:solidFill>
              </a:rPr>
              <a:t>Safe and Healthy Work Environment</a:t>
            </a:r>
          </a:p>
          <a:p>
            <a:pPr lvl="1" hangingPunct="1">
              <a:lnSpc>
                <a:spcPct val="100000"/>
              </a:lnSpc>
              <a:spcBef>
                <a:spcPts val="488"/>
              </a:spcBef>
              <a:spcAft>
                <a:spcPts val="1425"/>
              </a:spcAft>
              <a:buSzPct val="75000"/>
              <a:buFont typeface="Arial" charset="0"/>
              <a:buChar cha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pPr>
            <a:r>
              <a:rPr lang="en-US" sz="2000" b="1" dirty="0">
                <a:solidFill>
                  <a:srgbClr val="000000"/>
                </a:solidFill>
              </a:rPr>
              <a:t>Industrial relations</a:t>
            </a:r>
          </a:p>
        </p:txBody>
      </p:sp>
      <p:pic>
        <p:nvPicPr>
          <p:cNvPr id="2" name="Picture 2" descr="https://whatisonthetable.files.wordpress.com/2012/02/happy_staff_image.png"/>
          <p:cNvPicPr>
            <a:picLocks noChangeAspect="1" noChangeArrowheads="1"/>
          </p:cNvPicPr>
          <p:nvPr/>
        </p:nvPicPr>
        <p:blipFill>
          <a:blip r:embed="rId3"/>
          <a:srcRect/>
          <a:stretch>
            <a:fillRect/>
          </a:stretch>
        </p:blipFill>
        <p:spPr bwMode="auto">
          <a:xfrm>
            <a:off x="4474566" y="1524000"/>
            <a:ext cx="4059834" cy="39624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lstStyle/>
          <a:p>
            <a:r>
              <a:rPr lang="en-US" dirty="0" smtClean="0"/>
              <a:t>Reward Management </a:t>
            </a:r>
            <a:endParaRPr lang="en-US" dirty="0"/>
          </a:p>
        </p:txBody>
      </p:sp>
      <p:sp>
        <p:nvSpPr>
          <p:cNvPr id="3" name="Content Placeholder 2"/>
          <p:cNvSpPr>
            <a:spLocks noGrp="1"/>
          </p:cNvSpPr>
          <p:nvPr>
            <p:ph idx="1"/>
          </p:nvPr>
        </p:nvSpPr>
        <p:spPr>
          <a:xfrm>
            <a:off x="457200" y="2255837"/>
            <a:ext cx="8229600" cy="4525963"/>
          </a:xfrm>
        </p:spPr>
        <p:txBody>
          <a:bodyPr>
            <a:normAutofit fontScale="92500"/>
          </a:bodyPr>
          <a:lstStyle/>
          <a:p>
            <a:pPr algn="just"/>
            <a:r>
              <a:rPr lang="en-US" dirty="0" smtClean="0"/>
              <a:t>Definition</a:t>
            </a:r>
          </a:p>
          <a:p>
            <a:pPr lvl="1" algn="just"/>
            <a:r>
              <a:rPr lang="en-US" dirty="0" smtClean="0"/>
              <a:t>Reward management deals with the strategies, policies and processes required to ensure that the contribution of people to the organization is recognized by both financial and non-financial means.</a:t>
            </a:r>
          </a:p>
          <a:p>
            <a:pPr lvl="1" algn="just"/>
            <a:r>
              <a:rPr lang="en-US" dirty="0" smtClean="0"/>
              <a:t>Reward management is </a:t>
            </a:r>
            <a:r>
              <a:rPr lang="en-US" dirty="0" smtClean="0">
                <a:solidFill>
                  <a:schemeClr val="accent2"/>
                </a:solidFill>
              </a:rPr>
              <a:t>not just about pay </a:t>
            </a:r>
            <a:r>
              <a:rPr lang="en-US" dirty="0" smtClean="0"/>
              <a:t>and employee benefits. It is equally concerned with non-financial rewards such as recognition, learning and development opportunities and increased job responsibility.</a:t>
            </a:r>
            <a:endParaRPr lang="en-US" dirty="0"/>
          </a:p>
        </p:txBody>
      </p:sp>
      <p:pic>
        <p:nvPicPr>
          <p:cNvPr id="12290" name="Picture 2" descr="http://incentive-intelligence.typepad.com/photos/uncategorized/2008/04/29/teamworksmall.jpg"/>
          <p:cNvPicPr>
            <a:picLocks noChangeAspect="1" noChangeArrowheads="1"/>
          </p:cNvPicPr>
          <p:nvPr/>
        </p:nvPicPr>
        <p:blipFill>
          <a:blip r:embed="rId3"/>
          <a:srcRect/>
          <a:stretch>
            <a:fillRect/>
          </a:stretch>
        </p:blipFill>
        <p:spPr bwMode="auto">
          <a:xfrm>
            <a:off x="0" y="0"/>
            <a:ext cx="3429000" cy="1905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AIMS OF REWARD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aims of reward management are to:</a:t>
            </a:r>
          </a:p>
          <a:p>
            <a:pPr lvl="1"/>
            <a:r>
              <a:rPr lang="en-US" dirty="0" smtClean="0"/>
              <a:t>reward people according to the value they create;</a:t>
            </a:r>
          </a:p>
          <a:p>
            <a:pPr lvl="1"/>
            <a:r>
              <a:rPr lang="en-US" dirty="0" smtClean="0"/>
              <a:t>align reward practices with business goals </a:t>
            </a:r>
            <a:r>
              <a:rPr lang="en-US" i="1" dirty="0" smtClean="0"/>
              <a:t>and with employee values and needs;</a:t>
            </a:r>
          </a:p>
          <a:p>
            <a:pPr lvl="1"/>
            <a:r>
              <a:rPr lang="en-US" dirty="0" smtClean="0"/>
              <a:t>reward the right things to convey the right message about what is important in terms of </a:t>
            </a:r>
            <a:r>
              <a:rPr lang="en-US" dirty="0" err="1" smtClean="0"/>
              <a:t>behaviours</a:t>
            </a:r>
            <a:r>
              <a:rPr lang="en-US" dirty="0" smtClean="0"/>
              <a:t> and outcomes;</a:t>
            </a:r>
          </a:p>
          <a:p>
            <a:pPr lvl="1"/>
            <a:r>
              <a:rPr lang="en-US" dirty="0" smtClean="0"/>
              <a:t>help to attract and retain the high-quality people the organization needs;</a:t>
            </a:r>
          </a:p>
          <a:p>
            <a:pPr lvl="1"/>
            <a:r>
              <a:rPr lang="en-US" dirty="0" smtClean="0"/>
              <a:t>motivate people and obtain their engagement and commitment;</a:t>
            </a:r>
          </a:p>
          <a:p>
            <a:pPr lvl="1"/>
            <a:r>
              <a:rPr lang="en-US" dirty="0" smtClean="0"/>
              <a:t>develop a high-performance culture.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 Philosophy</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 set of beliefs and guiding principles that are consistent with the values of the organization and help to enact them.</a:t>
            </a:r>
          </a:p>
          <a:p>
            <a:pPr algn="just"/>
            <a:r>
              <a:rPr lang="en-US" dirty="0" smtClean="0"/>
              <a:t>The philosophy recognizes that, if human resource management (HRM) is about investing in human capital from which a reasonable return is required, then it is proper to reward people differentially according to their contribution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68</TotalTime>
  <Words>414</Words>
  <Application>Microsoft Office PowerPoint</Application>
  <PresentationFormat>On-screen Show (4:3)</PresentationFormat>
  <Paragraphs>97</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Course Title: Reward Management</vt:lpstr>
      <vt:lpstr>Lecture Plan</vt:lpstr>
      <vt:lpstr>Human Resource Management</vt:lpstr>
      <vt:lpstr>Hard and Soft HRM</vt:lpstr>
      <vt:lpstr>The link between HRM and firm performance</vt:lpstr>
      <vt:lpstr>HRM Activities</vt:lpstr>
      <vt:lpstr>Reward Management </vt:lpstr>
      <vt:lpstr>THE AIMS OF REWARD MANAGEMENT</vt:lpstr>
      <vt:lpstr>Reward Philosophy</vt:lpstr>
      <vt:lpstr>Elements of Reward System</vt:lpstr>
      <vt:lpstr>Considerations of Rewards</vt:lpstr>
      <vt:lpstr>Considerations of Rewards</vt:lpstr>
      <vt:lpstr>Considerations of Rewards</vt:lpstr>
      <vt:lpstr>Considerations of Rewards</vt:lpstr>
      <vt:lpstr>Considerations of Rewards</vt:lpstr>
      <vt:lpstr>Considerations of Rewards</vt:lpstr>
      <vt:lpstr>Considerations of Rewards</vt:lpstr>
      <vt:lpstr>Considerations of Rewards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 Reward Management</dc:title>
  <dc:creator>Saqib</dc:creator>
  <cp:lastModifiedBy>Saqib Rehman</cp:lastModifiedBy>
  <cp:revision>35</cp:revision>
  <dcterms:created xsi:type="dcterms:W3CDTF">2006-08-16T00:00:00Z</dcterms:created>
  <dcterms:modified xsi:type="dcterms:W3CDTF">2020-09-14T09:42:39Z</dcterms:modified>
</cp:coreProperties>
</file>